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11" r:id="rId6"/>
    <p:sldId id="264" r:id="rId7"/>
    <p:sldId id="327" r:id="rId8"/>
    <p:sldId id="32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6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23088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</a:rPr>
              <a:t>Лекция 1. Введение в психологию управления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6" name="Picture 4" descr="EMPUPPE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313" y="987425"/>
            <a:ext cx="4584247" cy="516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299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Учебная литература: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2025" y="101600"/>
            <a:ext cx="7298055" cy="6522719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/>
              <a:t>Волкогонова </a:t>
            </a:r>
            <a:r>
              <a:rPr lang="ru-RU" sz="1600" dirty="0"/>
              <a:t>О.Д., Зуб А.Т. Управленческая психология. – Москва: ИД </a:t>
            </a:r>
          </a:p>
          <a:p>
            <a:r>
              <a:rPr lang="ru-RU" sz="1600" dirty="0"/>
              <a:t>«Форум» - Инфра, 2015.</a:t>
            </a:r>
          </a:p>
          <a:p>
            <a:pPr lvl="0"/>
            <a:r>
              <a:rPr lang="ru-RU" sz="1600" dirty="0" smtClean="0"/>
              <a:t>Кабаченко </a:t>
            </a:r>
            <a:r>
              <a:rPr lang="ru-RU" sz="1600" dirty="0"/>
              <a:t>В.С. Психология управления. Учебное пособие. – М.: </a:t>
            </a:r>
            <a:r>
              <a:rPr lang="ru-RU" sz="1600" dirty="0" err="1"/>
              <a:t>Юнити</a:t>
            </a:r>
            <a:r>
              <a:rPr lang="ru-RU" sz="1600" dirty="0"/>
              <a:t>, 2015. </a:t>
            </a:r>
          </a:p>
          <a:p>
            <a:pPr lvl="0"/>
            <a:r>
              <a:rPr lang="ru-RU" sz="1600" dirty="0"/>
              <a:t>Кремень М.А. Психология и управление. – Мн. </a:t>
            </a:r>
            <a:r>
              <a:rPr lang="ru-RU" sz="1600" dirty="0" err="1"/>
              <a:t>Харвест</a:t>
            </a:r>
            <a:r>
              <a:rPr lang="ru-RU" sz="1600" dirty="0"/>
              <a:t>, 2015.</a:t>
            </a:r>
          </a:p>
          <a:p>
            <a:pPr lvl="0"/>
            <a:r>
              <a:rPr lang="ru-RU" sz="1600" dirty="0"/>
              <a:t>Морозов, А. В. Управленческая психология. - М.: Академический проект; </a:t>
            </a:r>
          </a:p>
          <a:p>
            <a:r>
              <a:rPr lang="ru-RU" sz="1600" dirty="0" err="1"/>
              <a:t>Трикста</a:t>
            </a:r>
            <a:r>
              <a:rPr lang="ru-RU" sz="1600" dirty="0"/>
              <a:t>, 2015. </a:t>
            </a:r>
          </a:p>
          <a:p>
            <a:pPr lvl="0"/>
            <a:r>
              <a:rPr lang="ru-RU" sz="1600" dirty="0"/>
              <a:t>Розанова В.А. Психология управления. – М.: ЗАО «Бизнес-</a:t>
            </a:r>
            <a:r>
              <a:rPr lang="ru-RU" sz="1600" dirty="0" err="1"/>
              <a:t>школа«Интел</a:t>
            </a:r>
            <a:r>
              <a:rPr lang="ru-RU" sz="1600" dirty="0"/>
              <a:t>-</a:t>
            </a:r>
          </a:p>
          <a:p>
            <a:r>
              <a:rPr lang="ru-RU" sz="1600" dirty="0"/>
              <a:t>Синтез». – 2012.</a:t>
            </a:r>
          </a:p>
          <a:p>
            <a:pPr lvl="0"/>
            <a:r>
              <a:rPr lang="ru-RU" sz="1600" dirty="0" smtClean="0"/>
              <a:t>Столяренко </a:t>
            </a:r>
            <a:r>
              <a:rPr lang="ru-RU" sz="1600" dirty="0"/>
              <a:t>А.Д. Психология управления. - Ростов - на - Дону: Феникс, 2015.</a:t>
            </a:r>
          </a:p>
          <a:p>
            <a:pPr lvl="0"/>
            <a:r>
              <a:rPr lang="ru-RU" sz="1600" dirty="0"/>
              <a:t>Урбанович А.А. Психология управления. Уч. пособие. –</a:t>
            </a:r>
            <a:r>
              <a:rPr lang="ru-RU" sz="1600" dirty="0" err="1"/>
              <a:t>Мн</a:t>
            </a:r>
            <a:r>
              <a:rPr lang="ru-RU" sz="1600" dirty="0"/>
              <a:t>.:</a:t>
            </a:r>
            <a:r>
              <a:rPr lang="ru-RU" sz="1600" dirty="0" err="1"/>
              <a:t>Харвест</a:t>
            </a:r>
            <a:r>
              <a:rPr lang="ru-RU" sz="1600" dirty="0"/>
              <a:t>, 2015. </a:t>
            </a:r>
          </a:p>
          <a:p>
            <a:r>
              <a:rPr lang="ru-RU" sz="1600" b="1" dirty="0"/>
              <a:t>Дополнительная</a:t>
            </a:r>
            <a:r>
              <a:rPr lang="ru-RU" sz="1600" dirty="0"/>
              <a:t>:</a:t>
            </a:r>
          </a:p>
          <a:p>
            <a:pPr lvl="0"/>
            <a:r>
              <a:rPr lang="ru-RU" sz="1600" dirty="0" err="1"/>
              <a:t>Армстронг</a:t>
            </a:r>
            <a:r>
              <a:rPr lang="ru-RU" sz="1600" dirty="0"/>
              <a:t> М. Стратегическое управление человеческими ресурсами. - М.: ИНФРА-М., 2014. </a:t>
            </a:r>
          </a:p>
          <a:p>
            <a:pPr lvl="0"/>
            <a:r>
              <a:rPr lang="ru-RU" sz="1600" dirty="0"/>
              <a:t>Бакирова Г.Х. Управление человеческими ресурсами. - СПб: Речь, 2008.</a:t>
            </a:r>
          </a:p>
          <a:p>
            <a:pPr lvl="0"/>
            <a:r>
              <a:rPr lang="en-US" sz="1600" dirty="0"/>
              <a:t>Becker G.S. Human capital: Theoretical and Empirical Analysis. - N-Y., 2011.</a:t>
            </a:r>
            <a:endParaRPr lang="ru-RU" sz="1600" dirty="0"/>
          </a:p>
          <a:p>
            <a:pPr lvl="0"/>
            <a:r>
              <a:rPr lang="ru-RU" sz="1600" dirty="0" err="1"/>
              <a:t>Добреньков</a:t>
            </a:r>
            <a:r>
              <a:rPr lang="ru-RU" sz="1600" dirty="0"/>
              <a:t> В. И. Управление человеческими ресурсами: социально-психологический подход. Учеб. пособие. - М.: КДУ, 2015. </a:t>
            </a:r>
          </a:p>
          <a:p>
            <a:pPr lvl="0"/>
            <a:r>
              <a:rPr lang="ru-RU" sz="1600" dirty="0"/>
              <a:t>Игнатов В. Г. Теория управления: курс лекций / В.Г. Игнатов, Л.Н. </a:t>
            </a:r>
            <a:r>
              <a:rPr lang="ru-RU" sz="1600" dirty="0" err="1"/>
              <a:t>Албастова</a:t>
            </a:r>
            <a:r>
              <a:rPr lang="ru-RU" sz="1600" dirty="0"/>
              <a:t>. - М. ИКЦ «</a:t>
            </a:r>
            <a:r>
              <a:rPr lang="ru-RU" sz="1600" dirty="0" err="1"/>
              <a:t>МарТ</a:t>
            </a:r>
            <a:r>
              <a:rPr lang="ru-RU" sz="1600" dirty="0"/>
              <a:t>»; Ростов-н/Д: Изд. центр «</a:t>
            </a:r>
            <a:r>
              <a:rPr lang="ru-RU" sz="1600" dirty="0" err="1"/>
              <a:t>МарТ</a:t>
            </a:r>
            <a:r>
              <a:rPr lang="ru-RU" sz="1600" dirty="0"/>
              <a:t>», 2012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52400" y="987425"/>
            <a:ext cx="4573588" cy="5108575"/>
          </a:xfrm>
        </p:spPr>
      </p:pic>
    </p:spTree>
    <p:extLst>
      <p:ext uri="{BB962C8B-B14F-4D97-AF65-F5344CB8AC3E}">
        <p14:creationId xmlns:p14="http://schemas.microsoft.com/office/powerpoint/2010/main" val="331063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b="1" dirty="0" smtClean="0"/>
              <a:t>Понятие  управления.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Цели</a:t>
            </a:r>
            <a:r>
              <a:rPr lang="ru-RU" sz="3200" b="1" dirty="0"/>
              <a:t>, задачи, </a:t>
            </a:r>
            <a:r>
              <a:rPr lang="ru-RU" sz="3200" b="1" dirty="0" smtClean="0"/>
              <a:t>предмет науки управления, </a:t>
            </a:r>
            <a:r>
              <a:rPr lang="ru-RU" sz="3200" b="1" dirty="0"/>
              <a:t>специфика психологии управления. </a:t>
            </a:r>
            <a:endParaRPr lang="ru-RU" sz="3200" b="1" dirty="0" smtClean="0"/>
          </a:p>
          <a:p>
            <a:pPr marL="514350" indent="-514350">
              <a:buAutoNum type="arabicPeriod"/>
            </a:pPr>
            <a:r>
              <a:rPr lang="ru-RU" sz="3200" b="1" dirty="0" smtClean="0"/>
              <a:t>Связь психологии управления с  </a:t>
            </a:r>
            <a:r>
              <a:rPr lang="ru-RU" sz="3200" b="1" dirty="0"/>
              <a:t>другими науками. </a:t>
            </a:r>
            <a:endParaRPr lang="ru-RU" sz="3200" b="1" dirty="0" smtClean="0"/>
          </a:p>
          <a:p>
            <a:pPr marL="514350" indent="-514350">
              <a:buAutoNum type="arabicPeriod"/>
            </a:pPr>
            <a:r>
              <a:rPr lang="ru-RU" sz="3200" b="1" dirty="0" smtClean="0"/>
              <a:t>Основные тенденции </a:t>
            </a:r>
            <a:r>
              <a:rPr lang="ru-RU" sz="3200" b="1" dirty="0"/>
              <a:t>развития науки управления в современных </a:t>
            </a:r>
            <a:r>
              <a:rPr lang="ru-RU" sz="3200" b="1" dirty="0" smtClean="0"/>
              <a:t>условиях.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5759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0860"/>
            <a:ext cx="10515600" cy="6337140"/>
          </a:xfrm>
        </p:spPr>
        <p:txBody>
          <a:bodyPr/>
          <a:lstStyle/>
          <a:p>
            <a:r>
              <a:rPr lang="ru-RU" sz="3200" b="1" dirty="0" smtClean="0"/>
              <a:t>Сегодня понятие </a:t>
            </a:r>
            <a:r>
              <a:rPr lang="ru-RU" sz="3200" b="1" dirty="0"/>
              <a:t>«управление» широко используется в различных науках, обозначая функцию, присущую организованным системам (биологическим, техническим, социальным, военным и др.). </a:t>
            </a:r>
            <a:endParaRPr lang="ru-RU" sz="3200" b="1" dirty="0" smtClean="0"/>
          </a:p>
          <a:p>
            <a:r>
              <a:rPr lang="ru-RU" sz="3200" b="1" dirty="0" smtClean="0"/>
              <a:t>Существует </a:t>
            </a:r>
            <a:r>
              <a:rPr lang="ru-RU" sz="3200" b="1" dirty="0"/>
              <a:t>огромное количество определений этого понятия.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самом общем виде под управлением понимается элемент, функция, обеспечивающая сохранение определенной структуры, организованных систем, поддержание режима их деятельности, реализацию их программы и целей.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1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942" y="208344"/>
            <a:ext cx="11052858" cy="5968619"/>
          </a:xfrm>
        </p:spPr>
        <p:txBody>
          <a:bodyPr>
            <a:noAutofit/>
          </a:bodyPr>
          <a:lstStyle/>
          <a:p>
            <a:pPr hangingPunct="0"/>
            <a:r>
              <a:rPr lang="ru-RU" b="1" dirty="0" smtClean="0"/>
              <a:t>Управление </a:t>
            </a:r>
            <a:r>
              <a:rPr lang="ru-RU" b="1" dirty="0"/>
              <a:t>— совокупность системы скоординированных мероприятий, направленных на достижение значимых целей </a:t>
            </a:r>
            <a:r>
              <a:rPr lang="ru-RU" b="1" dirty="0" smtClean="0"/>
              <a:t>организации.</a:t>
            </a:r>
            <a:endParaRPr lang="ru-RU" b="1" i="1" u="sng" dirty="0"/>
          </a:p>
          <a:p>
            <a:pPr hangingPunct="0"/>
            <a:r>
              <a:rPr lang="ru-RU" b="1" i="1" u="sng" dirty="0"/>
              <a:t>Управление представляет собой не что иное, как настраивание других людей на труд.</a:t>
            </a:r>
            <a:endParaRPr lang="ru-RU" b="1" dirty="0"/>
          </a:p>
          <a:p>
            <a:pPr marL="0" indent="0" algn="r" hangingPunct="0">
              <a:buNone/>
            </a:pPr>
            <a:r>
              <a:rPr lang="ru-RU" b="1" u="sng" dirty="0" smtClean="0"/>
              <a:t>(Ли </a:t>
            </a:r>
            <a:r>
              <a:rPr lang="ru-RU" b="1" u="sng" dirty="0" err="1" smtClean="0"/>
              <a:t>Якока</a:t>
            </a:r>
            <a:r>
              <a:rPr lang="ru-RU" b="1" u="sng" dirty="0" smtClean="0"/>
              <a:t>)</a:t>
            </a:r>
          </a:p>
          <a:p>
            <a:pPr marL="0" indent="0" algn="just" hangingPunct="0">
              <a:buNone/>
            </a:pPr>
            <a:r>
              <a:rPr lang="ru-RU" dirty="0"/>
              <a:t>Таким образом, </a:t>
            </a:r>
            <a:r>
              <a:rPr lang="ru-RU" b="1" i="1" dirty="0"/>
              <a:t>управление </a:t>
            </a:r>
            <a:r>
              <a:rPr lang="ru-RU" dirty="0"/>
              <a:t>есть непрерывный процесс воздействия руководителя (субъекта управления) на организованную группу людей или на кого-либо из этой группы в отдельности (объект управления) по организации и координации их совместной деятельности для достижения наилучших результатов.</a:t>
            </a:r>
          </a:p>
          <a:p>
            <a:pPr marL="0" indent="0" algn="r" hangingPunc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96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3458"/>
            <a:ext cx="10515600" cy="591466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Спецификой психологических факторов совместной деятельности, способом ее психологической организации и занимается психология управления</a:t>
            </a:r>
            <a:r>
              <a:rPr lang="ru-RU" b="1" dirty="0" smtClean="0"/>
              <a:t>.</a:t>
            </a:r>
          </a:p>
          <a:p>
            <a:r>
              <a:rPr lang="ru-RU" b="1" i="1" dirty="0" smtClean="0"/>
              <a:t>ПСИХОЛОГИЯ </a:t>
            </a:r>
            <a:r>
              <a:rPr lang="ru-RU" b="1" i="1" dirty="0"/>
              <a:t>УПРАВЛЕНИЯ - </a:t>
            </a:r>
            <a:r>
              <a:rPr lang="ru-RU" b="1" dirty="0"/>
              <a:t>это часть комплексной науки </a:t>
            </a:r>
            <a:r>
              <a:rPr lang="ru-RU" b="1" dirty="0" smtClean="0"/>
              <a:t>управления.</a:t>
            </a:r>
          </a:p>
          <a:p>
            <a:r>
              <a:rPr lang="ru-RU" b="1" dirty="0" smtClean="0"/>
              <a:t>Это - </a:t>
            </a:r>
            <a:r>
              <a:rPr lang="ru-RU" b="1" dirty="0"/>
              <a:t>сложная система знаний, касающихся следующих сторон управленческой деятельности:</a:t>
            </a:r>
          </a:p>
          <a:p>
            <a:r>
              <a:rPr lang="ru-RU" b="1" dirty="0"/>
              <a:t>* психологических факторов, обеспечивающих успешную и эффективную деятельность менеджера;</a:t>
            </a:r>
          </a:p>
          <a:p>
            <a:r>
              <a:rPr lang="ru-RU" b="1" dirty="0"/>
              <a:t>* психологии мотивации людей в процессе их деятельности;</a:t>
            </a:r>
          </a:p>
          <a:p>
            <a:r>
              <a:rPr lang="ru-RU" b="1" dirty="0"/>
              <a:t>* особенностей группового поведения и межличностных отношений;</a:t>
            </a:r>
          </a:p>
          <a:p>
            <a:r>
              <a:rPr lang="ru-RU" b="1" dirty="0"/>
              <a:t>* психологических аспектов лидерства, особенностей принятия решений;</a:t>
            </a:r>
          </a:p>
          <a:p>
            <a:r>
              <a:rPr lang="ru-RU" b="1" dirty="0"/>
              <a:t>* психологии власти и организации;</a:t>
            </a:r>
          </a:p>
          <a:p>
            <a:r>
              <a:rPr lang="ru-RU" b="1" dirty="0"/>
              <a:t>* вопросов психологического климата в коллективе;</a:t>
            </a:r>
          </a:p>
          <a:p>
            <a:r>
              <a:rPr lang="ru-RU" b="1" dirty="0"/>
              <a:t>* психологической </a:t>
            </a:r>
            <a:r>
              <a:rPr lang="ru-RU" b="1" dirty="0" err="1"/>
              <a:t>конфликтологии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04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Таким образом, современная наука управления все более </a:t>
            </a:r>
            <a:r>
              <a:rPr lang="ru-RU" b="1" dirty="0" err="1"/>
              <a:t>психологизируется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качестве решающих условий для повышения эффективности деятельности любой организации рассматриваются такие психологические проблемы, как: </a:t>
            </a:r>
            <a:endParaRPr lang="ru-RU" b="1" dirty="0" smtClean="0"/>
          </a:p>
          <a:p>
            <a:r>
              <a:rPr lang="ru-RU" b="1" dirty="0" smtClean="0"/>
              <a:t>а</a:t>
            </a:r>
            <a:r>
              <a:rPr lang="ru-RU" b="1" dirty="0"/>
              <a:t>) поиск путей активизации человеческого фактора внутри организации; </a:t>
            </a:r>
            <a:endParaRPr lang="ru-RU" b="1" dirty="0" smtClean="0"/>
          </a:p>
          <a:p>
            <a:r>
              <a:rPr lang="ru-RU" b="1" dirty="0" smtClean="0"/>
              <a:t>б</a:t>
            </a:r>
            <a:r>
              <a:rPr lang="ru-RU" b="1" dirty="0"/>
              <a:t>) учет социально-психологических особенностей персонала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2" descr="hr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85" y="355600"/>
            <a:ext cx="4343400" cy="615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4674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22048588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346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Лекция 1. Введение в психологию управления</vt:lpstr>
      <vt:lpstr>Учебная литература: 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38</cp:revision>
  <dcterms:created xsi:type="dcterms:W3CDTF">2019-09-15T06:44:01Z</dcterms:created>
  <dcterms:modified xsi:type="dcterms:W3CDTF">2020-12-26T17:34:58Z</dcterms:modified>
</cp:coreProperties>
</file>